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6" r:id="rId3"/>
    <p:sldId id="264" r:id="rId4"/>
    <p:sldId id="287" r:id="rId5"/>
    <p:sldId id="262" r:id="rId6"/>
    <p:sldId id="285" r:id="rId7"/>
    <p:sldId id="284" r:id="rId8"/>
    <p:sldId id="270" r:id="rId9"/>
    <p:sldId id="277" r:id="rId10"/>
    <p:sldId id="28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5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6E27E-82FC-4813-8CB2-D4C833DE0A6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911BE-2067-4F9B-A78A-991CB7097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3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52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55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4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16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9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368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3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40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615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636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0A2828-81CB-45ED-8B32-6E5FA7C268F6}" type="datetimeFigureOut">
              <a:rPr lang="en-US" smtClean="0"/>
              <a:t>4/7/2014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AA172-0CEA-458B-BBB7-725F49C71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596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IMG_145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>
                <a:solidFill>
                  <a:srgbClr val="FFFF00"/>
                </a:solidFill>
                <a:latin typeface="Stencil" panose="040409050D0802020404" pitchFamily="82" charset="0"/>
              </a:rPr>
              <a:t>PRAGMA Expedition</a:t>
            </a:r>
            <a:r>
              <a:rPr lang="en-US" sz="4000" dirty="0" smtClean="0">
                <a:solidFill>
                  <a:srgbClr val="FFFF00"/>
                </a:solidFill>
              </a:rPr>
              <a:t/>
            </a:r>
            <a:br>
              <a:rPr lang="en-US" sz="4000" dirty="0" smtClean="0">
                <a:solidFill>
                  <a:srgbClr val="FFFF00"/>
                </a:solidFill>
              </a:rPr>
            </a:br>
            <a:r>
              <a:rPr lang="en-US" sz="6000" i="1" dirty="0" smtClean="0">
                <a:solidFill>
                  <a:srgbClr val="FFFF00"/>
                </a:solidFill>
              </a:rPr>
              <a:t>Lake eutrophication</a:t>
            </a:r>
            <a:endParaRPr lang="en-US" sz="6000" i="1" dirty="0">
              <a:solidFill>
                <a:srgbClr val="FFFF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19600"/>
            <a:ext cx="62484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Paul Hanson, </a:t>
            </a:r>
            <a:r>
              <a:rPr lang="en-US" dirty="0" err="1" smtClean="0">
                <a:solidFill>
                  <a:schemeClr val="tx1"/>
                </a:solidFill>
              </a:rPr>
              <a:t>Cayelan</a:t>
            </a:r>
            <a:r>
              <a:rPr lang="en-US" dirty="0" smtClean="0">
                <a:solidFill>
                  <a:schemeClr val="tx1"/>
                </a:solidFill>
              </a:rPr>
              <a:t> Carey, 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Renato </a:t>
            </a:r>
            <a:r>
              <a:rPr lang="en-US" dirty="0" err="1" smtClean="0">
                <a:solidFill>
                  <a:schemeClr val="tx1"/>
                </a:solidFill>
              </a:rPr>
              <a:t>Figueiredo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smtClean="0">
                <a:solidFill>
                  <a:schemeClr val="tx1"/>
                </a:solidFill>
              </a:rPr>
              <a:t>Craig </a:t>
            </a:r>
            <a:r>
              <a:rPr lang="en-US" dirty="0" err="1" smtClean="0">
                <a:solidFill>
                  <a:schemeClr val="tx1"/>
                </a:solidFill>
              </a:rPr>
              <a:t>Snortheim</a:t>
            </a:r>
            <a:r>
              <a:rPr lang="en-US" dirty="0" smtClean="0">
                <a:solidFill>
                  <a:schemeClr val="tx1"/>
                </a:solidFill>
              </a:rPr>
              <a:t>, Luke Winslow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52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Exciting outcomes are being realized: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Demonstration of harmonized distributed resources – people, data, technologies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Working </a:t>
            </a:r>
            <a:r>
              <a:rPr lang="en-US" dirty="0" smtClean="0"/>
              <a:t>phytoplankton emergence model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Management </a:t>
            </a:r>
            <a:r>
              <a:rPr lang="en-US" dirty="0" smtClean="0"/>
              <a:t>of thousands of scenarios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Visualizations of complex predictions and </a:t>
            </a:r>
            <a:r>
              <a:rPr lang="en-US" dirty="0" smtClean="0"/>
              <a:t>observations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Students trained in the science and </a:t>
            </a:r>
            <a:r>
              <a:rPr lang="en-US" dirty="0" smtClean="0"/>
              <a:t>cyber-infrastructure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Engaged GLEON++ community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Contributions to water quality and eutrophication </a:t>
            </a:r>
            <a:r>
              <a:rPr lang="en-US" dirty="0" smtClean="0"/>
              <a:t>knowledge (papers!)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43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418"/>
            <a:ext cx="9144000" cy="6637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819400" y="4191000"/>
            <a:ext cx="60198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600" i="1" dirty="0" smtClean="0"/>
              <a:t>To support the growing global population, agricultural production must increase 70%</a:t>
            </a:r>
            <a:endParaRPr lang="en-US" sz="3600" i="1" dirty="0"/>
          </a:p>
        </p:txBody>
      </p:sp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5787" y="6657975"/>
            <a:ext cx="4748213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429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0"/>
            <a:ext cx="8503920" cy="5484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78060"/>
            <a:ext cx="2171701" cy="327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715404"/>
            <a:ext cx="2438399" cy="142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519" y="5715000"/>
            <a:ext cx="5080481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95800" y="2895600"/>
            <a:ext cx="3691041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There are only a few places remaining to be converted to 100</a:t>
            </a:r>
            <a:r>
              <a:rPr lang="en-US" sz="2400" i="1" dirty="0" smtClean="0"/>
              <a:t>% </a:t>
            </a:r>
            <a:r>
              <a:rPr lang="en-US" sz="2400" i="1" dirty="0" smtClean="0"/>
              <a:t>food production.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72170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990600"/>
            <a:ext cx="7620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i="1" dirty="0" smtClean="0"/>
              <a:t>Higher food production requires more water and more nutrients. </a:t>
            </a:r>
          </a:p>
          <a:p>
            <a:endParaRPr lang="en-US" sz="4000" i="1" dirty="0"/>
          </a:p>
          <a:p>
            <a:r>
              <a:rPr lang="en-US" sz="4000" i="1" dirty="0" smtClean="0"/>
              <a:t>An unintended consequence is eutrophication (excess nutrients that degrade water quality).</a:t>
            </a:r>
          </a:p>
        </p:txBody>
      </p:sp>
    </p:spTree>
    <p:extLst>
      <p:ext uri="{BB962C8B-B14F-4D97-AF65-F5344CB8AC3E}">
        <p14:creationId xmlns:p14="http://schemas.microsoft.com/office/powerpoint/2010/main" val="2453163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031.jpg                                                        000E4F71 Jackie G4                      BAEE867A: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425450"/>
            <a:ext cx="9145588" cy="6005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reeform 6"/>
          <p:cNvSpPr/>
          <p:nvPr/>
        </p:nvSpPr>
        <p:spPr>
          <a:xfrm>
            <a:off x="1366709" y="2590800"/>
            <a:ext cx="7778879" cy="3834976"/>
          </a:xfrm>
          <a:custGeom>
            <a:avLst/>
            <a:gdLst>
              <a:gd name="connsiteX0" fmla="*/ 7756208 w 7778879"/>
              <a:gd name="connsiteY0" fmla="*/ 0 h 3834976"/>
              <a:gd name="connsiteX1" fmla="*/ 4612486 w 7778879"/>
              <a:gd name="connsiteY1" fmla="*/ 37785 h 3834976"/>
              <a:gd name="connsiteX2" fmla="*/ 3373134 w 7778879"/>
              <a:gd name="connsiteY2" fmla="*/ 279609 h 3834976"/>
              <a:gd name="connsiteX3" fmla="*/ 2594760 w 7778879"/>
              <a:gd name="connsiteY3" fmla="*/ 937071 h 3834976"/>
              <a:gd name="connsiteX4" fmla="*/ 3010396 w 7778879"/>
              <a:gd name="connsiteY4" fmla="*/ 2010168 h 3834976"/>
              <a:gd name="connsiteX5" fmla="*/ 1242053 w 7778879"/>
              <a:gd name="connsiteY5" fmla="*/ 2592059 h 3834976"/>
              <a:gd name="connsiteX6" fmla="*/ 161398 w 7778879"/>
              <a:gd name="connsiteY6" fmla="*/ 3037924 h 3834976"/>
              <a:gd name="connsiteX7" fmla="*/ 236968 w 7778879"/>
              <a:gd name="connsiteY7" fmla="*/ 3650043 h 3834976"/>
              <a:gd name="connsiteX8" fmla="*/ 2337821 w 7778879"/>
              <a:gd name="connsiteY8" fmla="*/ 3816297 h 3834976"/>
              <a:gd name="connsiteX9" fmla="*/ 7778879 w 7778879"/>
              <a:gd name="connsiteY9" fmla="*/ 3823854 h 3834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778879" h="3834976">
                <a:moveTo>
                  <a:pt x="7756208" y="0"/>
                </a:moveTo>
                <a:lnTo>
                  <a:pt x="4612486" y="37785"/>
                </a:lnTo>
                <a:cubicBezTo>
                  <a:pt x="3881974" y="84387"/>
                  <a:pt x="3709422" y="129728"/>
                  <a:pt x="3373134" y="279609"/>
                </a:cubicBezTo>
                <a:cubicBezTo>
                  <a:pt x="3036846" y="429490"/>
                  <a:pt x="2655216" y="648645"/>
                  <a:pt x="2594760" y="937071"/>
                </a:cubicBezTo>
                <a:cubicBezTo>
                  <a:pt x="2534304" y="1225497"/>
                  <a:pt x="3235847" y="1734337"/>
                  <a:pt x="3010396" y="2010168"/>
                </a:cubicBezTo>
                <a:cubicBezTo>
                  <a:pt x="2784945" y="2285999"/>
                  <a:pt x="1716886" y="2420766"/>
                  <a:pt x="1242053" y="2592059"/>
                </a:cubicBezTo>
                <a:cubicBezTo>
                  <a:pt x="767220" y="2763352"/>
                  <a:pt x="328912" y="2861593"/>
                  <a:pt x="161398" y="3037924"/>
                </a:cubicBezTo>
                <a:cubicBezTo>
                  <a:pt x="-6116" y="3214255"/>
                  <a:pt x="-125769" y="3520314"/>
                  <a:pt x="236968" y="3650043"/>
                </a:cubicBezTo>
                <a:cubicBezTo>
                  <a:pt x="599705" y="3779772"/>
                  <a:pt x="1080836" y="3787329"/>
                  <a:pt x="2337821" y="3816297"/>
                </a:cubicBezTo>
                <a:cubicBezTo>
                  <a:pt x="3594806" y="3845266"/>
                  <a:pt x="5686842" y="3834560"/>
                  <a:pt x="7778879" y="3823854"/>
                </a:cubicBezTo>
              </a:path>
            </a:pathLst>
          </a:custGeom>
          <a:solidFill>
            <a:schemeClr val="tx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685800"/>
            <a:ext cx="8229600" cy="1143000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 smtClean="0"/>
              <a:t>Eutrophication leads to…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2795535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 smtClean="0">
                <a:solidFill>
                  <a:srgbClr val="FFFF00"/>
                </a:solidFill>
              </a:rPr>
              <a:t>Poor water clarity</a:t>
            </a:r>
          </a:p>
          <a:p>
            <a:pPr algn="r"/>
            <a:r>
              <a:rPr lang="en-US" dirty="0" smtClean="0">
                <a:solidFill>
                  <a:srgbClr val="FFFF00"/>
                </a:solidFill>
              </a:rPr>
              <a:t>Loss of macrophytes</a:t>
            </a:r>
          </a:p>
          <a:p>
            <a:pPr algn="r"/>
            <a:r>
              <a:rPr lang="en-US" dirty="0" smtClean="0">
                <a:solidFill>
                  <a:srgbClr val="FFFF00"/>
                </a:solidFill>
              </a:rPr>
              <a:t>Bad smell</a:t>
            </a:r>
          </a:p>
          <a:p>
            <a:pPr algn="r"/>
            <a:r>
              <a:rPr lang="en-US" dirty="0" smtClean="0">
                <a:solidFill>
                  <a:srgbClr val="FFFF00"/>
                </a:solidFill>
              </a:rPr>
              <a:t>Toxic water conditions</a:t>
            </a:r>
          </a:p>
          <a:p>
            <a:pPr algn="r"/>
            <a:r>
              <a:rPr lang="en-US" dirty="0" smtClean="0">
                <a:solidFill>
                  <a:srgbClr val="FFFF00"/>
                </a:solidFill>
              </a:rPr>
              <a:t>Dead fish</a:t>
            </a:r>
          </a:p>
          <a:p>
            <a:pPr algn="r"/>
            <a:r>
              <a:rPr lang="en-US" dirty="0" smtClean="0">
                <a:solidFill>
                  <a:srgbClr val="FFFF00"/>
                </a:solidFill>
              </a:rPr>
              <a:t>Reduced ecological and economic value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32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663000"/>
            <a:ext cx="8458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Confronting even a narrow slice of this global issue requires:</a:t>
            </a:r>
            <a:endParaRPr lang="en-US" sz="4400" dirty="0">
              <a:solidFill>
                <a:srgbClr val="FFFF00"/>
              </a:solidFill>
            </a:endParaRP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chemeClr val="bg1"/>
                </a:solidFill>
              </a:rPr>
              <a:t>New data, rapidly becoming available</a:t>
            </a: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chemeClr val="bg1"/>
                </a:solidFill>
              </a:rPr>
              <a:t>New models for natural systems</a:t>
            </a:r>
          </a:p>
          <a:p>
            <a:pPr marL="571500" indent="-571500">
              <a:buFontTx/>
              <a:buChar char="-"/>
            </a:pPr>
            <a:r>
              <a:rPr lang="en-US" sz="4400" dirty="0" smtClean="0">
                <a:solidFill>
                  <a:schemeClr val="bg1"/>
                </a:solidFill>
              </a:rPr>
              <a:t>Expertise from multiple disciplines – natural sciences, computer science &amp; technology</a:t>
            </a:r>
          </a:p>
        </p:txBody>
      </p:sp>
    </p:spTree>
    <p:extLst>
      <p:ext uri="{BB962C8B-B14F-4D97-AF65-F5344CB8AC3E}">
        <p14:creationId xmlns:p14="http://schemas.microsoft.com/office/powerpoint/2010/main" val="1519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1295400"/>
            <a:ext cx="84582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Expedition:</a:t>
            </a:r>
          </a:p>
          <a:p>
            <a:endParaRPr lang="en-US" sz="4400" i="1" dirty="0">
              <a:solidFill>
                <a:schemeClr val="bg1"/>
              </a:solidFill>
            </a:endParaRPr>
          </a:p>
          <a:p>
            <a:r>
              <a:rPr lang="en-US" sz="4400" i="1" dirty="0" smtClean="0">
                <a:solidFill>
                  <a:schemeClr val="bg1"/>
                </a:solidFill>
              </a:rPr>
              <a:t>Discover the rules controlling phytoplankton community dynamics and water quality</a:t>
            </a:r>
            <a:endParaRPr lang="en-US" sz="4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860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12" descr="5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828800" cy="13203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Create a collaborative human and technological infrastructure that supports distributed team</a:t>
            </a:r>
          </a:p>
          <a:p>
            <a:r>
              <a:rPr lang="en-US" dirty="0" smtClean="0"/>
              <a:t>Obtain new data from GLEON to confront models</a:t>
            </a:r>
          </a:p>
          <a:p>
            <a:r>
              <a:rPr lang="en-US" dirty="0" smtClean="0"/>
              <a:t>Calibrate </a:t>
            </a:r>
            <a:r>
              <a:rPr lang="en-US" dirty="0" smtClean="0"/>
              <a:t>a new hydrodynamic-water quality model, GLM-FABM-AED, to Lake Mendota, Wisconsin (USA).</a:t>
            </a:r>
          </a:p>
          <a:p>
            <a:r>
              <a:rPr lang="en-US" dirty="0" smtClean="0"/>
              <a:t>Investigate whether the model can reproduce the observed lake physical-biological features of interest</a:t>
            </a:r>
          </a:p>
          <a:p>
            <a:r>
              <a:rPr lang="en-US" dirty="0" smtClean="0"/>
              <a:t>Consider a different set of rules that govern biological communities in lakes</a:t>
            </a:r>
          </a:p>
          <a:p>
            <a:r>
              <a:rPr lang="en-US" dirty="0" smtClean="0"/>
              <a:t>Expand research to additional </a:t>
            </a:r>
            <a:r>
              <a:rPr lang="en-US" dirty="0" smtClean="0"/>
              <a:t>lakes and broader research community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CDB11-3BC7-4CE7-869D-E008D8D755C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5334000"/>
            <a:ext cx="2133600" cy="14322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5386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Data for L. Mendota have been obtained</a:t>
            </a:r>
            <a:endParaRPr lang="en-US" dirty="0"/>
          </a:p>
          <a:p>
            <a:r>
              <a:rPr lang="en-US" dirty="0" smtClean="0"/>
              <a:t>Lake model has been partially calibrated</a:t>
            </a:r>
            <a:endParaRPr lang="en-US" dirty="0" smtClean="0"/>
          </a:p>
          <a:p>
            <a:pPr lvl="1"/>
            <a:r>
              <a:rPr lang="en-US" dirty="0" smtClean="0"/>
              <a:t>Default parameters </a:t>
            </a:r>
            <a:r>
              <a:rPr lang="en-US" dirty="0" smtClean="0"/>
              <a:t>transferred from </a:t>
            </a:r>
            <a:r>
              <a:rPr lang="en-US" dirty="0" smtClean="0"/>
              <a:t>literature</a:t>
            </a:r>
            <a:endParaRPr lang="en-US" dirty="0" smtClean="0"/>
          </a:p>
          <a:p>
            <a:pPr lvl="1"/>
            <a:r>
              <a:rPr lang="en-US" dirty="0" smtClean="0"/>
              <a:t>Physics calibrated</a:t>
            </a:r>
          </a:p>
          <a:p>
            <a:pPr lvl="1"/>
            <a:r>
              <a:rPr lang="en-US" dirty="0" smtClean="0"/>
              <a:t>Water quality calibration begun</a:t>
            </a:r>
          </a:p>
          <a:p>
            <a:r>
              <a:rPr lang="en-US" dirty="0" err="1" smtClean="0"/>
              <a:t>HTCondor</a:t>
            </a:r>
            <a:r>
              <a:rPr lang="en-US" dirty="0" smtClean="0"/>
              <a:t> implementation</a:t>
            </a:r>
          </a:p>
          <a:p>
            <a:pPr lvl="1"/>
            <a:r>
              <a:rPr lang="en-US" dirty="0"/>
              <a:t>“R” code wrapper </a:t>
            </a:r>
            <a:r>
              <a:rPr lang="en-US" dirty="0" smtClean="0"/>
              <a:t>written for the model</a:t>
            </a:r>
            <a:endParaRPr lang="en-US" dirty="0"/>
          </a:p>
          <a:p>
            <a:pPr lvl="1"/>
            <a:r>
              <a:rPr lang="en-US" dirty="0" smtClean="0"/>
              <a:t>Works for physics, now need the water </a:t>
            </a:r>
            <a:r>
              <a:rPr lang="en-US" dirty="0" smtClean="0"/>
              <a:t>quality</a:t>
            </a:r>
          </a:p>
          <a:p>
            <a:r>
              <a:rPr lang="en-US" dirty="0" smtClean="0"/>
              <a:t>Overlay network (Florida, Virginia Tech. Wisconsin) installed and in use</a:t>
            </a:r>
          </a:p>
          <a:p>
            <a:r>
              <a:rPr lang="en-US" dirty="0" smtClean="0"/>
              <a:t>Expansion to other sites, Australia and New Zealand, has commenced</a:t>
            </a:r>
            <a:endParaRPr lang="en-US" dirty="0" smtClean="0"/>
          </a:p>
          <a:p>
            <a:r>
              <a:rPr lang="en-US" dirty="0" smtClean="0"/>
              <a:t>Simulations for science</a:t>
            </a:r>
          </a:p>
          <a:p>
            <a:pPr lvl="1"/>
            <a:r>
              <a:rPr lang="en-US" dirty="0" smtClean="0"/>
              <a:t>Just beginning!!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4CDB11-3BC7-4CE7-869D-E008D8D755C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25" descr="Towards_buoy_we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1661" y="76200"/>
            <a:ext cx="1604509" cy="223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556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3485</TotalTime>
  <Words>340</Words>
  <Application>Microsoft Office PowerPoint</Application>
  <PresentationFormat>On-screen Show (4:3)</PresentationFormat>
  <Paragraphs>52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PRAGMA Expedition Lake eutrophication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Goals</vt:lpstr>
      <vt:lpstr>Accomplishments</vt:lpstr>
      <vt:lpstr>Exciting outcomes are being realized:</vt:lpstr>
    </vt:vector>
  </TitlesOfParts>
  <Company>CFL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GLEON Expedition</dc:title>
  <dc:creator>Paul Hanson</dc:creator>
  <cp:lastModifiedBy>Paul Hanson</cp:lastModifiedBy>
  <cp:revision>55</cp:revision>
  <dcterms:created xsi:type="dcterms:W3CDTF">2014-04-07T20:32:59Z</dcterms:created>
  <dcterms:modified xsi:type="dcterms:W3CDTF">2014-04-10T06:40:21Z</dcterms:modified>
</cp:coreProperties>
</file>

<file path=docProps/thumbnail.jpeg>
</file>